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8" r:id="rId2"/>
    <p:sldMasterId id="2147483669" r:id="rId3"/>
    <p:sldMasterId id="2147483670" r:id="rId4"/>
    <p:sldMasterId id="2147483671" r:id="rId5"/>
    <p:sldMasterId id="2147483672" r:id="rId6"/>
  </p:sldMasterIdLst>
  <p:notesMasterIdLst>
    <p:notesMasterId r:id="rId57"/>
  </p:notesMasterIdLst>
  <p:handoutMasterIdLst>
    <p:handoutMasterId r:id="rId58"/>
  </p:handoutMasterIdLst>
  <p:sldIdLst>
    <p:sldId id="256" r:id="rId7"/>
    <p:sldId id="26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309" r:id="rId28"/>
    <p:sldId id="310" r:id="rId29"/>
    <p:sldId id="29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2" autoAdjust="0"/>
    <p:restoredTop sz="79938" autoAdjust="0"/>
  </p:normalViewPr>
  <p:slideViewPr>
    <p:cSldViewPr>
      <p:cViewPr varScale="1">
        <p:scale>
          <a:sx n="87" d="100"/>
          <a:sy n="87" d="100"/>
        </p:scale>
        <p:origin x="1344" y="200"/>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esProps" Target="presProp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8/7/17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8/7/17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important to keep in mind why you joined this class. Let’s talk about your goals.</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10828175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r>
              <a:rPr lang="en-US" dirty="0" smtClean="0"/>
              <a:t>You are a blank</a:t>
            </a:r>
            <a:r>
              <a:rPr lang="en-US" baseline="0" dirty="0" smtClean="0"/>
              <a:t> slate.</a:t>
            </a:r>
            <a:r>
              <a:rPr lang="en-US" dirty="0" smtClean="0"/>
              <a:t/>
            </a:r>
            <a:br>
              <a:rPr lang="en-US" dirty="0" smtClean="0"/>
            </a:br>
            <a:r>
              <a:rPr lang="en-US" dirty="0" smtClean="0"/>
              <a:t/>
            </a:r>
            <a:br>
              <a:rPr lang="en-US" dirty="0" smtClean="0"/>
            </a:br>
            <a:r>
              <a:rPr lang="en-US" dirty="0" smtClean="0"/>
              <a:t>Seriously. Don’t lose sight of this image. At first</a:t>
            </a:r>
            <a:r>
              <a:rPr lang="en-US" baseline="0" dirty="0" smtClean="0"/>
              <a:t> it may feel intimidating. Knowing how little you know. But relish the opportunity and take the privileges it comes with.</a:t>
            </a:r>
          </a:p>
          <a:p>
            <a:endParaRPr lang="en-US" baseline="0" dirty="0" smtClean="0"/>
          </a:p>
          <a:p>
            <a:r>
              <a:rPr lang="en-US" baseline="0" dirty="0" smtClean="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extLst>
      <p:ext uri="{BB962C8B-B14F-4D97-AF65-F5344CB8AC3E}">
        <p14:creationId xmlns:p14="http://schemas.microsoft.com/office/powerpoint/2010/main" val="701191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how does one learn? Well</a:t>
            </a:r>
            <a:r>
              <a:rPr lang="mr-IN"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extLst>
      <p:ext uri="{BB962C8B-B14F-4D97-AF65-F5344CB8AC3E}">
        <p14:creationId xmlns:p14="http://schemas.microsoft.com/office/powerpoint/2010/main" val="1170775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mr-IN" dirty="0" smtClean="0"/>
              <a:t>…</a:t>
            </a:r>
            <a:r>
              <a:rPr lang="en-US" dirty="0" smtClean="0"/>
              <a:t> there are a few obstacles in the way.</a:t>
            </a:r>
          </a:p>
          <a:p>
            <a:endParaRPr lang="en-US" dirty="0" smtClean="0"/>
          </a:p>
          <a:p>
            <a:r>
              <a:rPr lang="en-US" dirty="0" smtClean="0"/>
              <a:t>Things</a:t>
            </a:r>
            <a:r>
              <a:rPr lang="en-US" baseline="0" dirty="0" smtClean="0"/>
              <a:t> that will frustrate you</a:t>
            </a:r>
            <a:r>
              <a:rPr lang="mr-IN" baseline="0" dirty="0" smtClean="0"/>
              <a: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a:t>
            </a:r>
            <a:r>
              <a:rPr lang="en-US" baseline="0" dirty="0" smtClean="0"/>
              <a:t> 1</a:t>
            </a:r>
            <a:br>
              <a:rPr lang="en-US" baseline="0" dirty="0" smtClean="0"/>
            </a:br>
            <a:r>
              <a:rPr lang="en-US" baseline="0" dirty="0" smtClean="0"/>
              <a:t/>
            </a:r>
            <a:br>
              <a:rPr lang="en-US" baseline="0" dirty="0" smtClean="0"/>
            </a:br>
            <a:r>
              <a:rPr lang="en-US" sz="1200" b="0" i="0" kern="1200" dirty="0" smtClean="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smtClean="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a:t>
            </a:r>
          </a:p>
          <a:p>
            <a:endParaRPr lang="en-US" dirty="0" smtClean="0"/>
          </a:p>
          <a:p>
            <a:r>
              <a:rPr lang="en-US" sz="1200" b="0" i="0" kern="1200" dirty="0" smtClean="0">
                <a:solidFill>
                  <a:schemeClr val="tx1"/>
                </a:solidFill>
                <a:effectLst/>
                <a:latin typeface="+mn-lt"/>
                <a:ea typeface="+mn-ea"/>
                <a:cs typeface="+mn-cs"/>
              </a:rPr>
              <a:t>There will be many moments where you will doubt yourself.</a:t>
            </a:r>
            <a:endParaRPr lang="en-US" dirty="0" smtClean="0"/>
          </a:p>
          <a:p>
            <a:endParaRPr lang="en-US" dirty="0" smtClean="0"/>
          </a:p>
          <a:p>
            <a:r>
              <a:rPr lang="en-US" dirty="0" smtClean="0"/>
              <a:t>Everyone is on the same</a:t>
            </a:r>
            <a:r>
              <a:rPr lang="en-US" baseline="0" dirty="0" smtClean="0"/>
              <a:t> page as you. No-one in this classroom is dumb. You all have varying backgrounds with differing experiences and exposure.</a:t>
            </a:r>
          </a:p>
          <a:p>
            <a:endParaRPr lang="en-US" baseline="0" dirty="0" smtClean="0"/>
          </a:p>
          <a:p>
            <a:endParaRPr lang="en-US" baseline="0" dirty="0" smtClean="0"/>
          </a:p>
          <a:p>
            <a:r>
              <a:rPr lang="en-US" baseline="0" dirty="0" smtClean="0"/>
              <a:t>Everyone was where you are at some point in their career. Every single developer. Me too. </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takes time but you have what it takes; you were selected for this program because we know you have what it takes.</a:t>
            </a:r>
            <a:endParaRPr lang="en-US" baseline="0" dirty="0" smtClean="0"/>
          </a:p>
          <a:p>
            <a:endParaRPr lang="en-US" baseline="0" dirty="0" smtClean="0"/>
          </a:p>
          <a:p>
            <a:endParaRPr lang="en-US" baseline="0" dirty="0" smtClean="0"/>
          </a:p>
          <a:p>
            <a:r>
              <a:rPr lang="en-US" baseline="0" dirty="0" smtClean="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extLst>
      <p:ext uri="{BB962C8B-B14F-4D97-AF65-F5344CB8AC3E}">
        <p14:creationId xmlns:p14="http://schemas.microsoft.com/office/powerpoint/2010/main" val="1095371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Obstacle 2 </a:t>
            </a:r>
            <a:r>
              <a:rPr lang="mr-IN" dirty="0" smtClean="0"/>
              <a:t>–</a:t>
            </a:r>
            <a:r>
              <a:rPr lang="en-US" dirty="0" smtClean="0"/>
              <a:t> you have a ton</a:t>
            </a:r>
            <a:r>
              <a:rPr lang="en-US" baseline="0" dirty="0" smtClean="0"/>
              <a:t> of ground to cover! </a:t>
            </a:r>
          </a:p>
          <a:p>
            <a:endParaRPr lang="en-US" baseline="0" dirty="0" smtClean="0"/>
          </a:p>
          <a:p>
            <a:r>
              <a:rPr lang="en-US" baseline="0" dirty="0" smtClean="0"/>
              <a:t>There’s a lot to learn, and it can be intimidating. But honestly, 6 months will be over before you know it. </a:t>
            </a:r>
          </a:p>
          <a:p>
            <a:endParaRPr lang="en-US" baseline="0" dirty="0" smtClean="0"/>
          </a:p>
          <a:p>
            <a:r>
              <a:rPr lang="en-US" sz="1200" b="0" i="0" kern="1200" baseline="0" dirty="0" smtClean="0">
                <a:solidFill>
                  <a:schemeClr val="tx1"/>
                </a:solidFill>
                <a:effectLst/>
                <a:latin typeface="+mn-lt"/>
                <a:ea typeface="+mn-ea"/>
                <a:cs typeface="+mn-cs"/>
              </a:rPr>
              <a:t>Because </a:t>
            </a:r>
            <a:r>
              <a:rPr lang="en-US" sz="1200" b="0" i="0" kern="1200" dirty="0" smtClean="0">
                <a:solidFill>
                  <a:schemeClr val="tx1"/>
                </a:solidFill>
                <a:effectLst/>
                <a:latin typeface="+mn-lt"/>
                <a:ea typeface="+mn-ea"/>
                <a:cs typeface="+mn-cs"/>
              </a:rPr>
              <a:t>of the length of the program, personal issues WILL come up during the course of the program, and it</a:t>
            </a:r>
            <a:r>
              <a:rPr lang="en-US" sz="1200" b="0" i="0" kern="1200" baseline="0" dirty="0" smtClean="0">
                <a:solidFill>
                  <a:schemeClr val="tx1"/>
                </a:solidFill>
                <a:effectLst/>
                <a:latin typeface="+mn-lt"/>
                <a:ea typeface="+mn-ea"/>
                <a:cs typeface="+mn-cs"/>
              </a:rPr>
              <a:t> will be challenging to stay motivated.</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extLst>
      <p:ext uri="{BB962C8B-B14F-4D97-AF65-F5344CB8AC3E}">
        <p14:creationId xmlns:p14="http://schemas.microsoft.com/office/powerpoint/2010/main" val="13348615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And</a:t>
            </a:r>
            <a:r>
              <a:rPr lang="en-US" baseline="0" dirty="0" smtClean="0"/>
              <a:t> will take a while to master. Persisting in general is the #1 hardest thing in this course.</a:t>
            </a:r>
          </a:p>
          <a:p>
            <a:endParaRPr lang="en-US" baseline="0" dirty="0" smtClean="0"/>
          </a:p>
          <a:p>
            <a:r>
              <a:rPr lang="en-US" baseline="0" dirty="0" smtClean="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Frustration</a:t>
            </a:r>
            <a:r>
              <a:rPr lang="en-US" baseline="0" dirty="0" smtClean="0"/>
              <a:t> = learning, seriously. Here’s the author of a pretty famous book on the mean stack: </a:t>
            </a:r>
          </a:p>
          <a:p>
            <a:endParaRPr lang="en-US" baseline="0" dirty="0" smtClean="0"/>
          </a:p>
          <a:p>
            <a:r>
              <a:rPr lang="en-US" baseline="0" dirty="0" smtClean="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1268111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Questions?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extLst>
      <p:ext uri="{BB962C8B-B14F-4D97-AF65-F5344CB8AC3E}">
        <p14:creationId xmlns:p14="http://schemas.microsoft.com/office/powerpoint/2010/main" val="1325832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extLst>
      <p:ext uri="{BB962C8B-B14F-4D97-AF65-F5344CB8AC3E}">
        <p14:creationId xmlns:p14="http://schemas.microsoft.com/office/powerpoint/2010/main" val="1125409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Of course, to do this, you’ll need to be great</a:t>
            </a:r>
            <a:r>
              <a:rPr lang="en-US" baseline="0" dirty="0" smtClean="0"/>
              <a:t> at googling!</a:t>
            </a:r>
          </a:p>
          <a:p>
            <a:endParaRPr lang="en-US" baseline="0" dirty="0" smtClean="0"/>
          </a:p>
          <a:p>
            <a:pPr marL="171450" indent="-171450">
              <a:buFontTx/>
              <a:buChar char="-"/>
            </a:pPr>
            <a:r>
              <a:rPr lang="en-US" baseline="0" dirty="0" smtClean="0"/>
              <a:t>This is arguably the best/most important skill you can use.</a:t>
            </a:r>
          </a:p>
          <a:p>
            <a:pPr marL="171450" indent="-171450">
              <a:buFontTx/>
              <a:buChar char="-"/>
            </a:pPr>
            <a:r>
              <a:rPr lang="en-US" baseline="0" dirty="0" smtClean="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extLst>
      <p:ext uri="{BB962C8B-B14F-4D97-AF65-F5344CB8AC3E}">
        <p14:creationId xmlns:p14="http://schemas.microsoft.com/office/powerpoint/2010/main" val="452235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we’ve</a:t>
            </a:r>
            <a:r>
              <a:rPr lang="en-US" baseline="0" dirty="0" smtClean="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140024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Here’s what our days will look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Question:</a:t>
            </a:r>
            <a:r>
              <a:rPr lang="en-US" baseline="0" dirty="0" smtClean="0"/>
              <a:t> </a:t>
            </a:r>
            <a:r>
              <a:rPr lang="en-US" dirty="0" smtClean="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By</a:t>
            </a:r>
            <a:r>
              <a:rPr lang="en-US" baseline="0" dirty="0" smtClean="0"/>
              <a:t> coding! Unfortunate, right? </a:t>
            </a:r>
          </a:p>
          <a:p>
            <a:endParaRPr lang="en-US" baseline="0" dirty="0" smtClean="0"/>
          </a:p>
          <a:p>
            <a:r>
              <a:rPr lang="en-US" baseline="0" dirty="0" smtClean="0"/>
              <a:t>We’ll get a ton of in-class practice reading and writing code, so the course quickly becomes “code-centric”. </a:t>
            </a:r>
          </a:p>
          <a:p>
            <a:endParaRPr lang="en-US" baseline="0" dirty="0" smtClean="0"/>
          </a:p>
          <a:p>
            <a:r>
              <a:rPr lang="en-US" baseline="0" dirty="0" smtClean="0"/>
              <a:t>Most days will be much less presentation-heavy than today.</a:t>
            </a:r>
          </a:p>
          <a:p>
            <a:endParaRPr lang="en-US" baseline="0" dirty="0"/>
          </a:p>
          <a:p>
            <a:r>
              <a:rPr lang="en-US" baseline="0" dirty="0" smtClean="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next up I want to</a:t>
            </a:r>
            <a:r>
              <a:rPr lang="en-US" baseline="0" dirty="0" smtClean="0"/>
              <a:t> spend a little bit of time checking that everyone has everything they need installed (from the pre-work).</a:t>
            </a:r>
          </a:p>
          <a:p>
            <a:endParaRPr lang="en-US" baseline="0" dirty="0" smtClean="0"/>
          </a:p>
          <a:p>
            <a:r>
              <a:rPr lang="en-US" baseline="0" dirty="0" smtClean="0"/>
              <a:t>If you can check off all of these things, spend this time helping your neighbors. This should become a habit </a:t>
            </a:r>
            <a:r>
              <a:rPr lang="mr-IN" baseline="0" dirty="0" smtClean="0"/>
              <a:t>–</a:t>
            </a:r>
            <a:r>
              <a:rPr lang="en-US" baseline="0" dirty="0" smtClean="0"/>
              <a:t> try to ask for help form your neighbors before going to a TA (you will both learn more along the way). &lt; We’ll talk more about this soon.</a:t>
            </a:r>
          </a:p>
          <a:p>
            <a:endParaRPr lang="en-US" baseline="0" dirty="0" smtClean="0"/>
          </a:p>
          <a:p>
            <a:r>
              <a:rPr lang="en-US" baseline="0" dirty="0" smtClean="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913401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what exactly does</a:t>
            </a:r>
            <a:r>
              <a:rPr lang="en-US" baseline="0" dirty="0" smtClean="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Let’s use YouTube as an example. (Go to YouTube and do basic search)</a:t>
            </a:r>
          </a:p>
          <a:p>
            <a:endParaRPr lang="en-US" dirty="0" smtClean="0"/>
          </a:p>
          <a:p>
            <a:r>
              <a:rPr lang="en-US" dirty="0" smtClean="0"/>
              <a:t>You’ll learn all of this in time, but</a:t>
            </a:r>
            <a:r>
              <a:rPr lang="en-US" baseline="0" dirty="0" smtClean="0"/>
              <a:t> a basic YouTube search requires two things:</a:t>
            </a:r>
          </a:p>
          <a:p>
            <a:pPr marL="228600" indent="-228600">
              <a:buAutoNum type="arabicParenR"/>
            </a:pPr>
            <a:r>
              <a:rPr lang="en-US" baseline="0" dirty="0" smtClean="0"/>
              <a:t>A ”frontend” </a:t>
            </a:r>
            <a:r>
              <a:rPr lang="mr-IN" baseline="0" dirty="0" smtClean="0"/>
              <a:t>–</a:t>
            </a:r>
            <a:r>
              <a:rPr lang="en-US" baseline="0" dirty="0" smtClean="0"/>
              <a:t> the graphical user interface which responds to what I type</a:t>
            </a:r>
          </a:p>
          <a:p>
            <a:pPr marL="228600" indent="-228600">
              <a:buAutoNum type="arabicParenR"/>
            </a:pPr>
            <a:r>
              <a:rPr lang="en-US" baseline="0" dirty="0" smtClean="0"/>
              <a:t>A “backend” </a:t>
            </a:r>
            <a:r>
              <a:rPr lang="mr-IN" baseline="0" dirty="0" smtClean="0"/>
              <a:t>–</a:t>
            </a:r>
            <a:r>
              <a:rPr lang="en-US" baseline="0" dirty="0" smtClean="0"/>
              <a:t>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smtClean="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Websites today</a:t>
            </a:r>
            <a:r>
              <a:rPr lang="en-US" baseline="0" dirty="0" smtClean="0"/>
              <a:t> are all about reading code for these components </a:t>
            </a:r>
            <a:r>
              <a:rPr lang="mr-IN" baseline="0" dirty="0" smtClean="0"/>
              <a:t>–</a:t>
            </a:r>
            <a:r>
              <a:rPr lang="en-US" baseline="0" dirty="0" smtClean="0"/>
              <a:t>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That is “Full-Stack Development” </a:t>
            </a:r>
            <a:r>
              <a:rPr lang="mr-IN" dirty="0" smtClean="0"/>
              <a:t>–</a:t>
            </a:r>
            <a:r>
              <a:rPr lang="en-US" dirty="0" smtClean="0"/>
              <a:t> you build can</a:t>
            </a:r>
            <a:r>
              <a:rPr lang="en-US" baseline="0" dirty="0" smtClean="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In this course, you’ll learn everything you need to be able to do this </a:t>
            </a:r>
            <a:r>
              <a:rPr lang="mr-IN" dirty="0" smtClean="0"/>
              <a:t>–</a:t>
            </a:r>
            <a:r>
              <a:rPr lang="en-US" dirty="0" smtClean="0"/>
              <a:t> </a:t>
            </a:r>
            <a:br>
              <a:rPr lang="en-US" dirty="0" smtClean="0"/>
            </a:br>
            <a:endParaRPr lang="en-US" dirty="0" smtClean="0"/>
          </a:p>
          <a:p>
            <a:r>
              <a:rPr lang="en-US" dirty="0" smtClean="0"/>
              <a:t>you’ll be</a:t>
            </a:r>
            <a:r>
              <a:rPr lang="en-US" baseline="0" dirty="0" smtClean="0"/>
              <a:t> able to build complex web applications even as a single developer.</a:t>
            </a:r>
          </a:p>
          <a:p>
            <a:endParaRPr lang="en-US" baseline="0" dirty="0" smtClean="0"/>
          </a:p>
          <a:p>
            <a:endParaRPr lang="en-US" baseline="0" dirty="0" smtClean="0"/>
          </a:p>
          <a:p>
            <a:r>
              <a:rPr lang="en-US" baseline="0" dirty="0" smtClean="0"/>
              <a:t>Questions?</a:t>
            </a:r>
          </a:p>
          <a:p>
            <a:endParaRPr lang="en-US" baseline="0" dirty="0" smtClean="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 terminal is the portal to your</a:t>
            </a:r>
            <a:r>
              <a:rPr lang="en-US" baseline="0" dirty="0" smtClean="0"/>
              <a:t> computer </a:t>
            </a:r>
            <a:r>
              <a:rPr lang="mr-IN" baseline="0" dirty="0" smtClean="0"/>
              <a:t>–</a:t>
            </a:r>
            <a:r>
              <a:rPr lang="en-US" baseline="0" dirty="0" smtClean="0"/>
              <a:t> it allows you to run and even script commands that can create files, folders, and more.</a:t>
            </a:r>
          </a:p>
          <a:p>
            <a:endParaRPr lang="en-US" baseline="0" dirty="0" smtClean="0"/>
          </a:p>
          <a:p>
            <a:r>
              <a:rPr lang="en-US" baseline="0" dirty="0" smtClean="0"/>
              <a:t>It is extremely important that you get intimately familiar with the terminal as soon as possible, as you’ll use it for almost everything. It is fast and powerful.</a:t>
            </a:r>
          </a:p>
          <a:p>
            <a:endParaRPr lang="en-US" baseline="0" dirty="0" smtClean="0"/>
          </a:p>
          <a:p>
            <a:r>
              <a:rPr lang="en-US" baseline="0" dirty="0" smtClean="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So let’s run through a couple of examples.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Your turn!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Re-ask</a:t>
            </a:r>
            <a:r>
              <a:rPr lang="en-US" baseline="0" dirty="0" smtClean="0"/>
              <a:t> the questions after a couple of minutes walking neighbor-discussion:</a:t>
            </a:r>
          </a:p>
          <a:p>
            <a:pPr marL="171450" indent="-171450">
              <a:buFontTx/>
              <a:buChar char="-"/>
            </a:pPr>
            <a:r>
              <a:rPr lang="en-US" baseline="0" dirty="0" smtClean="0"/>
              <a:t>How do you create a new folder?</a:t>
            </a:r>
          </a:p>
          <a:p>
            <a:pPr marL="171450" indent="-171450">
              <a:buFontTx/>
              <a:buChar char="-"/>
            </a:pPr>
            <a:r>
              <a:rPr lang="en-US" baseline="0" dirty="0" smtClean="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smtClean="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can create HTML files from the terminal, let’s create one and actually write some HTML.</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6871757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47</a:t>
            </a:fld>
            <a:endParaRPr lang="en-US"/>
          </a:p>
        </p:txBody>
      </p:sp>
    </p:spTree>
    <p:extLst>
      <p:ext uri="{BB962C8B-B14F-4D97-AF65-F5344CB8AC3E}">
        <p14:creationId xmlns:p14="http://schemas.microsoft.com/office/powerpoint/2010/main" val="1952404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extLst>
      <p:ext uri="{BB962C8B-B14F-4D97-AF65-F5344CB8AC3E}">
        <p14:creationId xmlns:p14="http://schemas.microsoft.com/office/powerpoint/2010/main" val="889810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There are</a:t>
            </a:r>
            <a:r>
              <a:rPr lang="en-US" baseline="0" dirty="0" smtClean="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extLst>
      <p:ext uri="{BB962C8B-B14F-4D97-AF65-F5344CB8AC3E}">
        <p14:creationId xmlns:p14="http://schemas.microsoft.com/office/powerpoint/2010/main" val="400288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First off, don’t be this guy.</a:t>
            </a:r>
          </a:p>
          <a:p>
            <a:endParaRPr lang="en-US" dirty="0" smtClean="0"/>
          </a:p>
          <a:p>
            <a:r>
              <a:rPr lang="en-US" dirty="0" smtClean="0"/>
              <a:t>Those</a:t>
            </a:r>
            <a:r>
              <a:rPr lang="en-US" baseline="0" dirty="0" smtClean="0"/>
              <a:t> that have the hardest time in the program are not the ones who came in knowing no programming. </a:t>
            </a:r>
          </a:p>
          <a:p>
            <a:endParaRPr lang="en-US" baseline="0" dirty="0" smtClean="0"/>
          </a:p>
          <a:p>
            <a:r>
              <a:rPr lang="en-US" baseline="0" dirty="0" smtClean="0"/>
              <a:t>It’s not the ones who haven’t played around with HTML, CSS, or Javascript.</a:t>
            </a:r>
          </a:p>
          <a:p>
            <a:endParaRPr lang="en-US" baseline="0" dirty="0" smtClean="0"/>
          </a:p>
          <a:p>
            <a:r>
              <a:rPr lang="en-US" baseline="0" dirty="0" smtClean="0"/>
              <a:t>It’s the ones who walk in thinking they either A) Know more than they do. Or B) Are experts in a completely different field. </a:t>
            </a:r>
          </a:p>
          <a:p>
            <a:endParaRPr lang="en-US" baseline="0" dirty="0" smtClean="0"/>
          </a:p>
          <a:p>
            <a:r>
              <a:rPr lang="en-US" baseline="0" dirty="0" smtClean="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extLst>
      <p:ext uri="{BB962C8B-B14F-4D97-AF65-F5344CB8AC3E}">
        <p14:creationId xmlns:p14="http://schemas.microsoft.com/office/powerpoint/2010/main" val="496045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this guy.</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Having</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1328993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extLst>
      <p:ext uri="{BB962C8B-B14F-4D97-AF65-F5344CB8AC3E}">
        <p14:creationId xmlns:p14="http://schemas.microsoft.com/office/powerpoint/2010/main" val="989453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smtClean="0"/>
              <a:t>Don’t be frustrated! Keep an open mind </a:t>
            </a:r>
            <a:r>
              <a:rPr lang="mr-IN" dirty="0" smtClean="0"/>
              <a:t>–</a:t>
            </a:r>
            <a:r>
              <a:rPr lang="en-US" baseline="0" dirty="0" smtClean="0"/>
              <a:t> you’re here to learn.</a:t>
            </a:r>
          </a:p>
          <a:p>
            <a:endParaRPr lang="en-US" baseline="0" dirty="0" smtClean="0"/>
          </a:p>
          <a:p>
            <a:r>
              <a:rPr lang="en-US" sz="1200" b="0" i="0" kern="1200" dirty="0" smtClean="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extLst>
      <p:ext uri="{BB962C8B-B14F-4D97-AF65-F5344CB8AC3E}">
        <p14:creationId xmlns:p14="http://schemas.microsoft.com/office/powerpoint/2010/main" val="329963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8109018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104550778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29166289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5308908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UCLA Extension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extLst>
      <p:ext uri="{BB962C8B-B14F-4D97-AF65-F5344CB8AC3E}">
        <p14:creationId xmlns:p14="http://schemas.microsoft.com/office/powerpoint/2010/main" val="3364536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2371405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extLst>
      <p:ext uri="{BB962C8B-B14F-4D97-AF65-F5344CB8AC3E}">
        <p14:creationId xmlns:p14="http://schemas.microsoft.com/office/powerpoint/2010/main" val="40554174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1224983736"/>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10939067"/>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89255784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8/7/17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8/7/17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8/7/17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8/7/17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8/7/17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8/7/17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310143725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hyperlink" Target="http://lmgtfy.com/?q=google+fu" TargetMode="External"/><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8.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hyperlink" Target="https://www.youtube.com/watch?v=ieb6Svbc10E&amp;index=1&amp;list=PLgJ8UgkiorCnMLsUevoQRxH8t9bt7ne14" TargetMode="External"/><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6.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smtClean="0">
                <a:solidFill>
                  <a:schemeClr val="bg1"/>
                </a:solidFill>
              </a:rPr>
              <a:t>The Coding Bootcamp</a:t>
            </a:r>
            <a:endParaRPr lang="en-US" dirty="0">
              <a:solidFill>
                <a:schemeClr val="bg1"/>
              </a:solidFill>
            </a:endParaRPr>
          </a:p>
        </p:txBody>
      </p:sp>
    </p:spTree>
    <p:extLst>
      <p:ext uri="{BB962C8B-B14F-4D97-AF65-F5344CB8AC3E}">
        <p14:creationId xmlns:p14="http://schemas.microsoft.com/office/powerpoint/2010/main" val="47544189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smtClean="0">
                <a:latin typeface="Arial" panose="020B0604020202020204" pitchFamily="34" charset="0"/>
                <a:cs typeface="Arial" panose="020B0604020202020204" pitchFamily="34" charset="0"/>
              </a:rPr>
              <a:t>When it comes to web development…</a:t>
            </a:r>
            <a:endParaRPr lang="en-US" sz="3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28661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Our Mantra for Today and Beyond…</a:t>
            </a:r>
            <a:endParaRPr lang="en-US" dirty="0"/>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smtClean="0">
                <a:latin typeface="Arial" panose="020B0604020202020204" pitchFamily="34" charset="0"/>
                <a:cs typeface="Arial" panose="020B0604020202020204" pitchFamily="34" charset="0"/>
              </a:rPr>
              <a:t>I know </a:t>
            </a:r>
            <a:r>
              <a:rPr lang="en-US" sz="8000" b="1" i="1" u="sng" dirty="0" smtClean="0">
                <a:latin typeface="Arial" panose="020B0604020202020204" pitchFamily="34" charset="0"/>
                <a:cs typeface="Arial" panose="020B0604020202020204" pitchFamily="34" charset="0"/>
              </a:rPr>
              <a:t>nothing.</a:t>
            </a:r>
            <a:endParaRPr lang="en-US" sz="8000" b="1" i="1" u="sn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7759995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smtClean="0">
                <a:latin typeface="Arial" panose="020B0604020202020204" pitchFamily="34" charset="0"/>
                <a:cs typeface="Arial" panose="020B0604020202020204" pitchFamily="34" charset="0"/>
              </a:rPr>
              <a:t>You.</a:t>
            </a:r>
            <a:endParaRPr lang="en-US" i="1" dirty="0">
              <a:latin typeface="Arial" panose="020B0604020202020204" pitchFamily="34" charset="0"/>
              <a:cs typeface="Arial" panose="020B0604020202020204" pitchFamily="34" charset="0"/>
            </a:endParaRP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3761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The Path of Learning</a:t>
            </a:r>
            <a:endParaRPr lang="en-US" dirty="0"/>
          </a:p>
        </p:txBody>
      </p:sp>
    </p:spTree>
    <p:extLst>
      <p:ext uri="{BB962C8B-B14F-4D97-AF65-F5344CB8AC3E}">
        <p14:creationId xmlns:p14="http://schemas.microsoft.com/office/powerpoint/2010/main" val="28706630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
            </a:r>
            <a:br>
              <a:rPr lang="en-US" sz="3200" dirty="0">
                <a:latin typeface="Arial" panose="020B0604020202020204" pitchFamily="34" charset="0"/>
                <a:ea typeface="Roboto" panose="02000000000000000000" pitchFamily="2" charset="0"/>
                <a:cs typeface="Arial" panose="020B0604020202020204" pitchFamily="34" charset="0"/>
              </a:rPr>
            </a:br>
            <a:r>
              <a:rPr lang="en-US" sz="3200" dirty="0">
                <a:latin typeface="Arial" panose="020B0604020202020204" pitchFamily="34" charset="0"/>
                <a:ea typeface="Roboto" panose="02000000000000000000" pitchFamily="2" charset="0"/>
                <a:cs typeface="Arial" panose="020B0604020202020204" pitchFamily="34" charset="0"/>
              </a:rPr>
              <a:t>As students, you face </a:t>
            </a:r>
            <a:r>
              <a:rPr lang="en-US" sz="3200" dirty="0" smtClean="0">
                <a:latin typeface="Arial" panose="020B0604020202020204" pitchFamily="34" charset="0"/>
                <a:ea typeface="Roboto" panose="02000000000000000000" pitchFamily="2" charset="0"/>
                <a:cs typeface="Arial" panose="020B0604020202020204" pitchFamily="34" charset="0"/>
              </a:rPr>
              <a:t>three </a:t>
            </a:r>
          </a:p>
          <a:p>
            <a:pPr indent="0" algn="ctr">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HUGE </a:t>
            </a:r>
            <a:r>
              <a:rPr lang="en-US" sz="3200" b="1" dirty="0">
                <a:latin typeface="Arial" panose="020B0604020202020204" pitchFamily="34" charset="0"/>
                <a:ea typeface="Roboto" panose="02000000000000000000" pitchFamily="2" charset="0"/>
                <a:cs typeface="Arial" panose="020B0604020202020204" pitchFamily="34" charset="0"/>
              </a:rPr>
              <a:t>obstacles!</a:t>
            </a: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Obstacle #3 – The Great Distance</a:t>
            </a:r>
            <a:endParaRPr lang="en-US" dirty="0"/>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965217"/>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a:t>
            </a:r>
            <a:r>
              <a:rPr lang="en-US" sz="3200" b="1" u="sng" dirty="0" smtClean="0">
                <a:latin typeface="Arial" panose="020B0604020202020204" pitchFamily="34" charset="0"/>
                <a:ea typeface="Roboto" panose="02000000000000000000" pitchFamily="2" charset="0"/>
                <a:cs typeface="Arial" panose="020B0604020202020204" pitchFamily="34" charset="0"/>
              </a:rPr>
              <a:t>to Code Requires </a:t>
            </a:r>
            <a:r>
              <a:rPr lang="en-US" sz="3200" b="1" u="sng" dirty="0">
                <a:latin typeface="Arial" panose="020B0604020202020204" pitchFamily="34" charset="0"/>
                <a:ea typeface="Roboto" panose="02000000000000000000" pitchFamily="2" charset="0"/>
                <a:cs typeface="Arial" panose="020B0604020202020204" pitchFamily="34" charset="0"/>
              </a:rPr>
              <a:t>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Jeff Dickey</a:t>
            </a:r>
            <a:r>
              <a:rPr lang="en-US" sz="1600" i="1" dirty="0">
                <a:latin typeface="Arial" panose="020B0604020202020204" pitchFamily="34" charset="0"/>
                <a:cs typeface="Arial" panose="020B0604020202020204" pitchFamily="34" charset="0"/>
              </a:rPr>
              <a:t>, Author of Write Modern Web Apps with the MEAN Stack: Mongo, Express, AngularJS, and Node.JS</a:t>
            </a:r>
          </a:p>
        </p:txBody>
      </p:sp>
    </p:spTree>
    <p:extLst>
      <p:ext uri="{BB962C8B-B14F-4D97-AF65-F5344CB8AC3E}">
        <p14:creationId xmlns:p14="http://schemas.microsoft.com/office/powerpoint/2010/main" val="17612967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extLst>
      <p:ext uri="{BB962C8B-B14F-4D97-AF65-F5344CB8AC3E}">
        <p14:creationId xmlns:p14="http://schemas.microsoft.com/office/powerpoint/2010/main" val="109474506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dirty="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alt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1842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r>
              <a:rPr lang="is-IS" dirty="0" smtClean="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a:spLocks/>
          </p:cNvSpPr>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fast, go alone. </a:t>
            </a:r>
          </a:p>
          <a:p>
            <a:pPr indent="0" algn="ctr">
              <a:spcBef>
                <a:spcPts val="0"/>
              </a:spcBef>
              <a:buFont typeface="Arial" panose="020B0604020202020204" pitchFamily="34" charset="0"/>
              <a:buNone/>
            </a:pPr>
            <a:r>
              <a:rPr lang="en-US" altLang="en"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If you want to go far, go in a team.</a:t>
            </a:r>
            <a:endParaRPr lang="en" altLang="en" sz="3600"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extLst>
      <p:ext uri="{BB962C8B-B14F-4D97-AF65-F5344CB8AC3E}">
        <p14:creationId xmlns:p14="http://schemas.microsoft.com/office/powerpoint/2010/main" val="9906923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smtClean="0"/>
              <a:t>Google Fu – The Most Important Skill of All</a:t>
            </a:r>
            <a:endParaRPr lang="en-US" dirty="0"/>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numCol="1">
            <a:spAutoFit/>
          </a:bodyPr>
          <a:lstStyle/>
          <a:p>
            <a:r>
              <a:rPr lang="en-US" sz="3600" b="1" dirty="0" smtClean="0">
                <a:latin typeface="Arial" panose="020B0604020202020204" pitchFamily="34" charset="0"/>
                <a:cs typeface="Arial" panose="020B0604020202020204" pitchFamily="34" charset="0"/>
                <a:hlinkClick r:id="rId4"/>
              </a:rPr>
              <a:t>What is Google Fu?</a:t>
            </a:r>
            <a:endParaRPr 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6988852"/>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extLst>
      <p:ext uri="{BB962C8B-B14F-4D97-AF65-F5344CB8AC3E}">
        <p14:creationId xmlns:p14="http://schemas.microsoft.com/office/powerpoint/2010/main" val="3520946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a:spLocks/>
          </p:cNvSpPr>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34779734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a:spLocks/>
          </p:cNvSpPr>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alt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coding!</a:t>
            </a:r>
          </a:p>
        </p:txBody>
      </p:sp>
    </p:spTree>
    <p:extLst>
      <p:ext uri="{BB962C8B-B14F-4D97-AF65-F5344CB8AC3E}">
        <p14:creationId xmlns:p14="http://schemas.microsoft.com/office/powerpoint/2010/main" val="37232670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extLst>
      <p:ext uri="{BB962C8B-B14F-4D97-AF65-F5344CB8AC3E}">
        <p14:creationId xmlns:p14="http://schemas.microsoft.com/office/powerpoint/2010/main" val="233079002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a:spLocks/>
          </p:cNvSpPr>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altLang="en" sz="1500" b="1"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for Version Control</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US" sz="2800" dirty="0" smtClean="0">
                <a:latin typeface="Arial" panose="020B0604020202020204" pitchFamily="34" charset="0"/>
                <a:ea typeface="Roboto" panose="02000000000000000000" pitchFamily="2" charset="0"/>
                <a:cs typeface="Arial" panose="020B0604020202020204" pitchFamily="34" charset="0"/>
              </a:rPr>
              <a:t> </a:t>
            </a:r>
            <a:r>
              <a:rPr lang="en" altLang="en" sz="2800" dirty="0" smtClean="0">
                <a:latin typeface="Arial" panose="020B0604020202020204" pitchFamily="34" charset="0"/>
                <a:ea typeface="Roboto" panose="02000000000000000000" pitchFamily="2" charset="0"/>
                <a:cs typeface="Arial" panose="020B0604020202020204" pitchFamily="34" charset="0"/>
              </a:rPr>
              <a:t>Google </a:t>
            </a:r>
            <a:r>
              <a:rPr lang="en" altLang="en" sz="2800" dirty="0">
                <a:latin typeface="Arial" panose="020B0604020202020204" pitchFamily="34" charset="0"/>
                <a:ea typeface="Roboto" panose="02000000000000000000" pitchFamily="2" charset="0"/>
                <a:cs typeface="Arial" panose="020B0604020202020204" pitchFamily="34" charset="0"/>
              </a:rPr>
              <a:t>Chrome</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Your Goals...</a:t>
            </a:r>
            <a:endParaRPr lang="en-US" dirty="0"/>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escape a “</a:t>
            </a:r>
            <a:r>
              <a:rPr lang="en-US" sz="2400" u="sng" dirty="0" smtClean="0">
                <a:latin typeface="Arial" panose="020B0604020202020204" pitchFamily="34" charset="0"/>
                <a:cs typeface="Arial" panose="020B0604020202020204" pitchFamily="34" charset="0"/>
              </a:rPr>
              <a:t>dead-end job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pursue a “</a:t>
            </a:r>
            <a:r>
              <a:rPr lang="en-US" sz="2400" u="sng" dirty="0" smtClean="0">
                <a:latin typeface="Arial" panose="020B0604020202020204" pitchFamily="34" charset="0"/>
                <a:cs typeface="Arial" panose="020B0604020202020204" pitchFamily="34" charset="0"/>
              </a:rPr>
              <a:t>dream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able to “</a:t>
            </a:r>
            <a:r>
              <a:rPr lang="en-US" sz="2400" u="sng" dirty="0" smtClean="0">
                <a:latin typeface="Arial" panose="020B0604020202020204" pitchFamily="34" charset="0"/>
                <a:cs typeface="Arial" panose="020B0604020202020204" pitchFamily="34" charset="0"/>
              </a:rPr>
              <a:t>create</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follow a “</a:t>
            </a:r>
            <a:r>
              <a:rPr lang="en-US" sz="2400" u="sng" dirty="0" smtClean="0">
                <a:latin typeface="Arial" panose="020B0604020202020204" pitchFamily="34" charset="0"/>
                <a:cs typeface="Arial" panose="020B0604020202020204" pitchFamily="34" charset="0"/>
              </a:rPr>
              <a:t>fascination</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stability</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attain “</a:t>
            </a:r>
            <a:r>
              <a:rPr lang="en-US" sz="2400" u="sng" dirty="0" smtClean="0">
                <a:latin typeface="Arial" panose="020B0604020202020204" pitchFamily="34" charset="0"/>
                <a:cs typeface="Arial" panose="020B0604020202020204" pitchFamily="34" charset="0"/>
              </a:rPr>
              <a:t>financial freedom</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a:t>
            </a:r>
            <a:r>
              <a:rPr lang="en-US" sz="2400" u="sng" dirty="0" smtClean="0">
                <a:latin typeface="Arial" panose="020B0604020202020204" pitchFamily="34" charset="0"/>
                <a:cs typeface="Arial" panose="020B0604020202020204" pitchFamily="34" charset="0"/>
              </a:rPr>
              <a:t>challenge</a:t>
            </a:r>
            <a:r>
              <a:rPr lang="en-US" sz="2400" dirty="0" smtClean="0">
                <a:latin typeface="Arial" panose="020B0604020202020204" pitchFamily="34" charset="0"/>
                <a:cs typeface="Arial" panose="020B0604020202020204" pitchFamily="34" charset="0"/>
              </a:rPr>
              <a:t>” yourself</a:t>
            </a:r>
            <a:endParaRPr lang="en-US" sz="2400" dirty="0">
              <a:latin typeface="Arial" panose="020B0604020202020204" pitchFamily="34" charset="0"/>
              <a:cs typeface="Arial" panose="020B0604020202020204" pitchFamily="34" charset="0"/>
            </a:endParaRP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smtClean="0">
                <a:latin typeface="Arial" panose="020B0604020202020204" pitchFamily="34" charset="0"/>
                <a:cs typeface="Arial" panose="020B0604020202020204" pitchFamily="34" charset="0"/>
              </a:rPr>
              <a:t>And why do you want a new career?</a:t>
            </a:r>
            <a:endParaRPr lang="en-US" sz="2400" b="1" u="sng" dirty="0">
              <a:latin typeface="Arial" panose="020B0604020202020204" pitchFamily="34" charset="0"/>
              <a:cs typeface="Arial" panose="020B0604020202020204" pitchFamily="34" charset="0"/>
            </a:endParaRP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smtClean="0">
                <a:latin typeface="Arial" panose="020B0604020202020204" pitchFamily="34" charset="0"/>
                <a:cs typeface="Arial" panose="020B0604020202020204" pitchFamily="34" charset="0"/>
              </a:rPr>
              <a:t>To be a “</a:t>
            </a:r>
            <a:r>
              <a:rPr lang="en-US" sz="2400" u="sng" dirty="0" smtClean="0">
                <a:latin typeface="Arial" panose="020B0604020202020204" pitchFamily="34" charset="0"/>
                <a:cs typeface="Arial" panose="020B0604020202020204" pitchFamily="34" charset="0"/>
              </a:rPr>
              <a:t>role model</a:t>
            </a:r>
            <a:r>
              <a:rPr lang="en-US" sz="2400" dirty="0" smtClean="0">
                <a:latin typeface="Arial" panose="020B0604020202020204" pitchFamily="34" charset="0"/>
                <a:cs typeface="Arial" panose="020B0604020202020204" pitchFamily="34" charset="0"/>
              </a:rPr>
              <a:t>” for kids</a:t>
            </a:r>
            <a:endParaRPr lang="en-US" sz="2400" dirty="0">
              <a:latin typeface="Arial" panose="020B0604020202020204" pitchFamily="34" charset="0"/>
              <a:cs typeface="Arial" panose="020B0604020202020204" pitchFamily="34" charset="0"/>
            </a:endParaRP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85259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You should also now have accounts for:</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GitHub (with SSH Integration)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altLang="en" sz="2800" dirty="0">
                <a:latin typeface="Arial" panose="020B0604020202020204" pitchFamily="34" charset="0"/>
                <a:ea typeface="Roboto" panose="02000000000000000000" pitchFamily="2" charset="0"/>
                <a:cs typeface="Arial" panose="020B0604020202020204" pitchFamily="34" charset="0"/>
              </a:rPr>
              <a:t> Stack </a:t>
            </a:r>
            <a:r>
              <a:rPr lang="en" altLang="en" sz="2800" dirty="0" smtClean="0">
                <a:latin typeface="Arial" panose="020B0604020202020204" pitchFamily="34" charset="0"/>
                <a:ea typeface="Roboto" panose="02000000000000000000" pitchFamily="2" charset="0"/>
                <a:cs typeface="Arial" panose="020B0604020202020204" pitchFamily="34" charset="0"/>
              </a:rPr>
              <a:t>Overflow</a:t>
            </a: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a:spLocks/>
          </p:cNvSpPr>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800" dirty="0">
                <a:latin typeface="Arial" panose="020B0604020202020204" pitchFamily="34" charset="0"/>
                <a:ea typeface="Roboto" panose="02000000000000000000" pitchFamily="2" charset="0"/>
                <a:cs typeface="Arial" panose="020B0604020202020204" pitchFamily="34" charset="0"/>
              </a:rPr>
              <a:t>Let’s do some quick checks of the following</a:t>
            </a: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altLang="en" sz="2800" dirty="0">
                <a:latin typeface="Arial" panose="020B0604020202020204" pitchFamily="34" charset="0"/>
                <a:ea typeface="Roboto" panose="02000000000000000000" pitchFamily="2" charset="0"/>
                <a:cs typeface="Arial" panose="020B0604020202020204" pitchFamily="34" charset="0"/>
              </a:rPr>
              <a:t>Heroku Check</a:t>
            </a: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alt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alt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extLst>
      <p:ext uri="{BB962C8B-B14F-4D97-AF65-F5344CB8AC3E}">
        <p14:creationId xmlns:p14="http://schemas.microsoft.com/office/powerpoint/2010/main" val="31952695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backend).</a:t>
            </a:r>
          </a:p>
        </p:txBody>
      </p:sp>
    </p:spTree>
    <p:extLst>
      <p:ext uri="{BB962C8B-B14F-4D97-AF65-F5344CB8AC3E}">
        <p14:creationId xmlns:p14="http://schemas.microsoft.com/office/powerpoint/2010/main" val="27283048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a:spLocks/>
          </p:cNvSpPr>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JavaScript</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jQuery</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SEO</a:t>
            </a:r>
          </a:p>
        </p:txBody>
      </p:sp>
      <p:sp>
        <p:nvSpPr>
          <p:cNvPr id="56" name="Shape 70"/>
          <p:cNvSpPr txBox="1">
            <a:spLocks/>
          </p:cNvSpPr>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Heroku</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GitHub</a:t>
            </a:r>
          </a:p>
        </p:txBody>
      </p:sp>
      <p:sp>
        <p:nvSpPr>
          <p:cNvPr id="57" name="Shape 70"/>
          <p:cNvSpPr txBox="1">
            <a:spLocks/>
          </p:cNvSpPr>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Real Time </a:t>
            </a:r>
            <a:r>
              <a:rPr lang="en" altLang="en" sz="2000" dirty="0">
                <a:latin typeface="Arial" panose="020B0604020202020204" pitchFamily="34" charset="0"/>
                <a:ea typeface="Roboto" panose="02000000000000000000" pitchFamily="2" charset="0"/>
                <a:cs typeface="Arial" panose="020B0604020202020204" pitchFamily="34" charset="0"/>
              </a:rPr>
              <a:t>Cloud </a:t>
            </a:r>
            <a:r>
              <a:rPr lang="en-US" sz="2000" dirty="0">
                <a:latin typeface="Arial" panose="020B0604020202020204" pitchFamily="34" charset="0"/>
                <a:ea typeface="Roboto" panose="02000000000000000000" pitchFamily="2" charset="0"/>
                <a:cs typeface="Arial" panose="020B0604020202020204" pitchFamily="34" charset="0"/>
              </a:rPr>
              <a:t>Database </a:t>
            </a:r>
            <a:r>
              <a:rPr lang="en" altLang="en" sz="2000" dirty="0">
                <a:latin typeface="Arial" panose="020B0604020202020204" pitchFamily="34" charset="0"/>
                <a:ea typeface="Roboto" panose="02000000000000000000" pitchFamily="2" charset="0"/>
                <a:cs typeface="Arial" panose="020B0604020202020204" pitchFamily="34" charset="0"/>
              </a:rPr>
              <a:t>via </a:t>
            </a:r>
            <a:r>
              <a:rPr lang="en-US" sz="2000" dirty="0">
                <a:latin typeface="Arial" panose="020B0604020202020204" pitchFamily="34" charset="0"/>
                <a:ea typeface="Roboto" panose="02000000000000000000" pitchFamily="2" charset="0"/>
                <a:cs typeface="Arial" panose="020B0604020202020204" pitchFamily="34" charset="0"/>
              </a:rPr>
              <a:t>Firebase</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err="1">
                <a:latin typeface="Arial" panose="020B0604020202020204" pitchFamily="34" charset="0"/>
                <a:ea typeface="Roboto" panose="02000000000000000000" pitchFamily="2" charset="0"/>
                <a:cs typeface="Arial" panose="020B0604020202020204" pitchFamily="34" charset="0"/>
              </a:rPr>
              <a:t>Express.js</a:t>
            </a:r>
            <a:endParaRPr lang="en" alt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User Authentication</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ORM (</a:t>
            </a:r>
            <a:r>
              <a:rPr lang="en-US" sz="2000" dirty="0" err="1">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endParaRPr lang="en-US"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MongoDB</a:t>
            </a:r>
          </a:p>
        </p:txBody>
      </p:sp>
      <p:sp>
        <p:nvSpPr>
          <p:cNvPr id="60" name="Shape 70"/>
          <p:cNvSpPr txBox="1">
            <a:spLocks/>
          </p:cNvSpPr>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altLang="en" sz="2000" dirty="0">
                <a:latin typeface="Arial" panose="020B0604020202020204" pitchFamily="34" charset="0"/>
                <a:ea typeface="Roboto" panose="02000000000000000000" pitchFamily="2" charset="0"/>
                <a:cs typeface="Arial" panose="020B0604020202020204" pitchFamily="34" charset="0"/>
              </a:rPr>
              <a:t>Design Patterns</a:t>
            </a:r>
          </a:p>
        </p:txBody>
      </p:sp>
      <p:sp>
        <p:nvSpPr>
          <p:cNvPr id="61" name="Shape 70"/>
          <p:cNvSpPr txBox="1">
            <a:spLocks/>
          </p:cNvSpPr>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API Interaction</a:t>
            </a:r>
          </a:p>
        </p:txBody>
      </p:sp>
      <p:sp>
        <p:nvSpPr>
          <p:cNvPr id="62" name="Shape 70"/>
          <p:cNvSpPr txBox="1">
            <a:spLocks/>
          </p:cNvSpPr>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Databases</a:t>
            </a:r>
          </a:p>
        </p:txBody>
      </p:sp>
      <p:sp>
        <p:nvSpPr>
          <p:cNvPr id="63" name="Shape 70"/>
          <p:cNvSpPr txBox="1">
            <a:spLocks/>
          </p:cNvSpPr>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CS Fundamentals </a:t>
            </a:r>
          </a:p>
        </p:txBody>
      </p:sp>
      <p:sp>
        <p:nvSpPr>
          <p:cNvPr id="64" name="Shape 70"/>
          <p:cNvSpPr txBox="1">
            <a:spLocks/>
          </p:cNvSpPr>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Cutting Edge Development</a:t>
            </a:r>
          </a:p>
        </p:txBody>
      </p:sp>
      <p:sp>
        <p:nvSpPr>
          <p:cNvPr id="65" name="Shape 70"/>
          <p:cNvSpPr txBox="1">
            <a:spLocks/>
          </p:cNvSpPr>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tabLst/>
              <a:defRPr/>
            </a:pP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The Browser</a:t>
            </a:r>
          </a:p>
        </p:txBody>
      </p:sp>
      <p:sp>
        <p:nvSpPr>
          <p:cNvPr id="67" name="Shape 70"/>
          <p:cNvSpPr txBox="1">
            <a:spLocks/>
          </p:cNvSpPr>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altLang="en" sz="2000" b="1" u="sng" dirty="0">
                <a:latin typeface="Arial" panose="020B0604020202020204" pitchFamily="34" charset="0"/>
                <a:ea typeface="Roboto" panose="02000000000000000000" pitchFamily="2" charset="0"/>
                <a:cs typeface="Arial" panose="020B0604020202020204" pitchFamily="34" charset="0"/>
              </a:rPr>
              <a:t>Dev Tools</a:t>
            </a:r>
          </a:p>
        </p:txBody>
      </p:sp>
      <p:sp>
        <p:nvSpPr>
          <p:cNvPr id="68" name="Shape 70"/>
          <p:cNvSpPr txBox="1">
            <a:spLocks/>
          </p:cNvSpPr>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B0604020202020204" pitchFamily="34" charset="0"/>
                <a:ea typeface="Roboto" panose="02000000000000000000" pitchFamily="2" charset="0"/>
                <a:cs typeface="Arial" panose="020B0604020202020204" pitchFamily="34" charset="0"/>
              </a:rPr>
              <a:t>Server Side</a:t>
            </a:r>
            <a:endParaRPr lang="en" alt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B0604020202020204" pitchFamily="34" charset="0"/>
                <a:ea typeface="Roboto" panose="02000000000000000000" pitchFamily="2" charset="0"/>
                <a:cs typeface="Arial" panose="020B0604020202020204" pitchFamily="34" charset="0"/>
              </a:rPr>
              <a:t>React.js</a:t>
            </a:r>
            <a:endParaRPr lang="en" alt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extLst>
      <p:ext uri="{BB962C8B-B14F-4D97-AF65-F5344CB8AC3E}">
        <p14:creationId xmlns:p14="http://schemas.microsoft.com/office/powerpoint/2010/main" val="37296882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we take your goals </a:t>
            </a:r>
            <a:r>
              <a:rPr lang="en-US" sz="3200" b="1" u="sng" dirty="0">
                <a:latin typeface="Arial" panose="020B0604020202020204" pitchFamily="34" charset="0"/>
                <a:ea typeface="Roboto" panose="02000000000000000000" pitchFamily="2" charset="0"/>
                <a:cs typeface="Arial" panose="020B0604020202020204" pitchFamily="34" charset="0"/>
              </a:rPr>
              <a:t>very, </a:t>
            </a:r>
            <a:r>
              <a:rPr lang="en-US" sz="3200" b="1" i="1" u="sng" dirty="0">
                <a:latin typeface="Arial" panose="020B0604020202020204" pitchFamily="34" charset="0"/>
                <a:ea typeface="Roboto" panose="02000000000000000000" pitchFamily="2" charset="0"/>
                <a:cs typeface="Arial" panose="020B0604020202020204" pitchFamily="34" charset="0"/>
              </a:rPr>
              <a:t>very</a:t>
            </a:r>
            <a:r>
              <a:rPr lang="en-US" sz="3200" b="1" u="sng" dirty="0">
                <a:latin typeface="Arial" panose="020B0604020202020204" pitchFamily="34" charset="0"/>
                <a:ea typeface="Roboto" panose="02000000000000000000" pitchFamily="2" charset="0"/>
                <a:cs typeface="Arial" panose="020B0604020202020204" pitchFamily="34" charset="0"/>
              </a:rPr>
              <a:t> seriously.</a:t>
            </a:r>
          </a:p>
          <a:p>
            <a:pPr indent="0" algn="ctr">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(1-ConsoleCommands) </a:t>
            </a:r>
          </a:p>
        </p:txBody>
      </p:sp>
    </p:spTree>
    <p:extLst>
      <p:ext uri="{BB962C8B-B14F-4D97-AF65-F5344CB8AC3E}">
        <p14:creationId xmlns:p14="http://schemas.microsoft.com/office/powerpoint/2010/main" val="2301790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endParaRPr lang="en-US" sz="2000" b="1" u="sng"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Make a folder on your desktop named code.</a:t>
            </a:r>
          </a:p>
          <a:p>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Put all of your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 </a:t>
            </a:r>
            <a:r>
              <a:rPr lang="en-US" dirty="0">
                <a:latin typeface="Arial" panose="020B0604020202020204" pitchFamily="34" charset="0"/>
                <a:ea typeface="Roboto" pitchFamily="2" charset="0"/>
                <a:cs typeface="Arial" panose="020B0604020202020204" pitchFamily="34" charset="0"/>
              </a:rPr>
              <a:t>Get Situated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one.html and two.html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Console Commands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a:spLocks/>
          </p:cNvSpPr>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extLst>
      <p:ext uri="{BB962C8B-B14F-4D97-AF65-F5344CB8AC3E}">
        <p14:creationId xmlns:p14="http://schemas.microsoft.com/office/powerpoint/2010/main" val="155865544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B0604020202020204" pitchFamily="34" charset="0"/>
              <a:buChar char="•"/>
            </a:pPr>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and animal name) and 4 rows of animals.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smtClean="0"/>
              <a:t>YouTube Video Walkthrough!</a:t>
            </a:r>
            <a:endParaRPr lang="en-US" dirty="0"/>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charset="0"/>
                <a:ea typeface="Arial" charset="0"/>
                <a:cs typeface="Arial" charset="0"/>
                <a:hlinkClick r:id="rId4"/>
              </a:rPr>
              <a:t>https://</a:t>
            </a:r>
            <a:r>
              <a:rPr lang="en-US" dirty="0" smtClean="0">
                <a:latin typeface="Arial" charset="0"/>
                <a:ea typeface="Arial" charset="0"/>
                <a:cs typeface="Arial" charset="0"/>
                <a:hlinkClick r:id="rId4"/>
              </a:rPr>
              <a:t>www.youtube.com/watch?v=ieb6Svbc10E&amp;index=1&amp;list=PLgJ8UgkiorCnMLsUevoQRxH8t9bt7ne14</a:t>
            </a:r>
            <a:endParaRPr lang="en-US" dirty="0" smtClean="0">
              <a:latin typeface="Arial" charset="0"/>
              <a:ea typeface="Arial" charset="0"/>
              <a:cs typeface="Arial" charset="0"/>
            </a:endParaRPr>
          </a:p>
        </p:txBody>
      </p:sp>
    </p:spTree>
    <p:extLst>
      <p:ext uri="{BB962C8B-B14F-4D97-AF65-F5344CB8AC3E}">
        <p14:creationId xmlns:p14="http://schemas.microsoft.com/office/powerpoint/2010/main" val="1163107548"/>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extLst>
      <p:ext uri="{BB962C8B-B14F-4D97-AF65-F5344CB8AC3E}">
        <p14:creationId xmlns:p14="http://schemas.microsoft.com/office/powerpoint/2010/main" val="948001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a:spLocks/>
          </p:cNvSpPr>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a:latin typeface="Arial" panose="020B0604020202020204" pitchFamily="34" charset="0"/>
                <a:ea typeface="Roboto" panose="02000000000000000000" pitchFamily="2" charset="0"/>
                <a:cs typeface="Arial" panose="020B0604020202020204" pitchFamily="34" charset="0"/>
              </a:rPr>
              <a:t>100% of the way</a:t>
            </a:r>
            <a:r>
              <a:rPr lang="en-US" sz="2400" dirty="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smtClean="0"/>
              <a:t>Homework “Due”: Next Class</a:t>
            </a:r>
            <a:endParaRPr lang="en-US" dirty="0"/>
          </a:p>
        </p:txBody>
      </p:sp>
      <p:sp>
        <p:nvSpPr>
          <p:cNvPr id="4" name="TextBox 3"/>
          <p:cNvSpPr txBox="1"/>
          <p:nvPr/>
        </p:nvSpPr>
        <p:spPr>
          <a:xfrm>
            <a:off x="304800" y="914400"/>
            <a:ext cx="8686800" cy="3785652"/>
          </a:xfrm>
          <a:prstGeom prst="rect">
            <a:avLst/>
          </a:prstGeom>
          <a:noFill/>
        </p:spPr>
        <p:txBody>
          <a:bodyPr wrap="square" numCol="1" rtlCol="0">
            <a:spAutoFit/>
          </a:bodyPr>
          <a:lstStyle/>
          <a:p>
            <a:r>
              <a:rPr lang="en-US" sz="2000" b="1" dirty="0" smtClean="0">
                <a:latin typeface="Arial" panose="020B0604020202020204" pitchFamily="34" charset="0"/>
                <a:ea typeface="Roboto" pitchFamily="2" charset="0"/>
                <a:cs typeface="Arial" panose="020B0604020202020204" pitchFamily="34" charset="0"/>
              </a:rPr>
              <a:t>By Next Class:</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Figure out where the GitHub Repo is for our class.</a:t>
            </a:r>
            <a:r>
              <a:rPr lang="en-US" sz="2000" dirty="0" smtClean="0">
                <a:latin typeface="Arial" panose="020B0604020202020204" pitchFamily="34" charset="0"/>
                <a:ea typeface="Roboto" pitchFamily="2" charset="0"/>
                <a:cs typeface="Arial" panose="020B0604020202020204" pitchFamily="34" charset="0"/>
                <a:sym typeface="Wingdings" panose="05000000000000000000" pitchFamily="2" charset="2"/>
              </a:rPr>
              <a:t> </a:t>
            </a: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Terminal example from class today. </a:t>
            </a:r>
          </a:p>
          <a:p>
            <a:pPr marL="285750" indent="-285750">
              <a:buFont typeface="Arial" panose="020B0604020202020204" pitchFamily="34" charset="0"/>
              <a:buChar char="•"/>
            </a:pPr>
            <a:endParaRPr lang="en-US" sz="2000" dirty="0" smtClean="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Re-do the HTML example from class today. </a:t>
            </a:r>
          </a:p>
          <a:p>
            <a:pPr marL="742950" lvl="1"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742950" lvl="1" indent="-28575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Watch the Walkthrough Video if you felt a bit lost.  </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4817624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But Remember…</a:t>
            </a:r>
            <a:endParaRPr lang="en-US" dirty="0"/>
          </a:p>
        </p:txBody>
      </p:sp>
      <p:sp>
        <p:nvSpPr>
          <p:cNvPr id="3" name="Content Placeholder 2"/>
          <p:cNvSpPr txBox="1">
            <a:spLocks/>
          </p:cNvSpPr>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48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48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4800" dirty="0" smtClean="0">
                <a:latin typeface="Arial" panose="020B0604020202020204" pitchFamily="34" charset="0"/>
                <a:ea typeface="Roboto" panose="02000000000000000000" pitchFamily="2" charset="0"/>
                <a:cs typeface="Arial" panose="020B0604020202020204" pitchFamily="34" charset="0"/>
              </a:rPr>
              <a:t>Nothing good comes easy.</a:t>
            </a:r>
            <a:endParaRPr lang="en-US" sz="48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60702696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On Keys To Success…</a:t>
            </a:r>
            <a:endParaRPr lang="en-US" dirty="0"/>
          </a:p>
        </p:txBody>
      </p:sp>
    </p:spTree>
    <p:extLst>
      <p:ext uri="{BB962C8B-B14F-4D97-AF65-F5344CB8AC3E}">
        <p14:creationId xmlns:p14="http://schemas.microsoft.com/office/powerpoint/2010/main" val="136085465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smtClean="0"/>
              <a:t>Don’t Be This Guy…</a:t>
            </a:r>
            <a:endParaRPr lang="en-US" dirty="0"/>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extLst>
      <p:ext uri="{BB962C8B-B14F-4D97-AF65-F5344CB8AC3E}">
        <p14:creationId xmlns:p14="http://schemas.microsoft.com/office/powerpoint/2010/main" val="972127782"/>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smtClean="0"/>
              <a:t>This Should Be You.</a:t>
            </a:r>
            <a:endParaRPr lang="en-US" dirty="0"/>
          </a:p>
        </p:txBody>
      </p:sp>
    </p:spTree>
    <p:extLst>
      <p:ext uri="{BB962C8B-B14F-4D97-AF65-F5344CB8AC3E}">
        <p14:creationId xmlns:p14="http://schemas.microsoft.com/office/powerpoint/2010/main" val="508528632"/>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12411</TotalTime>
  <Words>2153</Words>
  <Application>Microsoft Macintosh PowerPoint</Application>
  <PresentationFormat>On-screen Show (4:3)</PresentationFormat>
  <Paragraphs>436</Paragraphs>
  <Slides>50</Slides>
  <Notes>45</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50</vt:i4>
      </vt:variant>
    </vt:vector>
  </HeadingPairs>
  <TitlesOfParts>
    <vt:vector size="62" baseType="lpstr">
      <vt:lpstr>Arial</vt:lpstr>
      <vt:lpstr>Calibri</vt:lpstr>
      <vt:lpstr>Calibri Light</vt:lpstr>
      <vt:lpstr>Mangal</vt:lpstr>
      <vt:lpstr>Roboto</vt:lpstr>
      <vt:lpstr>Wingdings</vt:lpstr>
      <vt:lpstr>UCF - Theme</vt:lpstr>
      <vt:lpstr>1_Unbranded</vt:lpstr>
      <vt:lpstr>Rutgers - Theme</vt:lpstr>
      <vt:lpstr>Unbranded</vt:lpstr>
      <vt:lpstr>UTAustin</vt:lpstr>
      <vt:lpstr>UCLA</vt:lpstr>
      <vt:lpstr>The Zen of Coding</vt:lpstr>
      <vt:lpstr>The Path of Learning</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&lt;title&gt; Intro to HTML &lt;/title&gt;</vt:lpstr>
      <vt:lpstr>Homework!</vt:lpstr>
      <vt:lpstr>Homework “Due”: Next Class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Omar Patel</cp:lastModifiedBy>
  <cp:revision>1458</cp:revision>
  <cp:lastPrinted>2016-01-30T16:23:56Z</cp:lastPrinted>
  <dcterms:created xsi:type="dcterms:W3CDTF">2015-01-20T17:19:00Z</dcterms:created>
  <dcterms:modified xsi:type="dcterms:W3CDTF">2017-08-08T01:53:40Z</dcterms:modified>
</cp:coreProperties>
</file>